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71" autoAdjust="0"/>
  </p:normalViewPr>
  <p:slideViewPr>
    <p:cSldViewPr>
      <p:cViewPr varScale="1">
        <p:scale>
          <a:sx n="70" d="100"/>
          <a:sy n="70" d="100"/>
        </p:scale>
        <p:origin x="-73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C9010-80E3-4239-9DB7-1A8DA61BDB3D}" type="datetimeFigureOut">
              <a:rPr lang="en-IE" smtClean="0"/>
              <a:t>19/02/2014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3BAE8D-4C64-412E-859E-11D3D594A5CF}" type="slidenum">
              <a:rPr lang="en-IE" smtClean="0"/>
              <a:t>‹#›</a:t>
            </a:fld>
            <a:endParaRPr lang="en-IE"/>
          </a:p>
        </p:txBody>
      </p:sp>
    </p:spTree>
    <p:extLst>
      <p:ext uri="{BB962C8B-B14F-4D97-AF65-F5344CB8AC3E}">
        <p14:creationId xmlns:p14="http://schemas.microsoft.com/office/powerpoint/2010/main" val="2949692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A33BAE8D-4C64-412E-859E-11D3D594A5CF}" type="slidenum">
              <a:rPr lang="en-IE" smtClean="0"/>
              <a:t>2</a:t>
            </a:fld>
            <a:endParaRPr lang="en-IE"/>
          </a:p>
        </p:txBody>
      </p:sp>
    </p:spTree>
    <p:extLst>
      <p:ext uri="{BB962C8B-B14F-4D97-AF65-F5344CB8AC3E}">
        <p14:creationId xmlns:p14="http://schemas.microsoft.com/office/powerpoint/2010/main" val="218010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895B6B-9195-4876-B07D-F469B1356522}" type="datetimeFigureOut">
              <a:rPr lang="en-IE" smtClean="0"/>
              <a:t>19/02/2014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5ABD32-BE5D-40A3-A514-D43876C8149D}" type="slidenum">
              <a:rPr lang="en-IE" smtClean="0"/>
              <a:t>‹#›</a:t>
            </a:fld>
            <a:endParaRPr lang="en-IE"/>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95B6B-9195-4876-B07D-F469B1356522}" type="datetimeFigureOut">
              <a:rPr lang="en-IE" smtClean="0"/>
              <a:t>19/02/2014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5ABD32-BE5D-40A3-A514-D43876C8149D}" type="slidenum">
              <a:rPr lang="en-IE" smtClean="0"/>
              <a:t>‹#›</a:t>
            </a:fld>
            <a:endParaRPr lang="en-I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895B6B-9195-4876-B07D-F469B1356522}" type="datetimeFigureOut">
              <a:rPr lang="en-IE" smtClean="0"/>
              <a:t>19/02/2014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5ABD32-BE5D-40A3-A514-D43876C8149D}" type="slidenum">
              <a:rPr lang="en-IE" smtClean="0"/>
              <a:t>‹#›</a:t>
            </a:fld>
            <a:endParaRPr lang="en-I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3895B6B-9195-4876-B07D-F469B1356522}" type="datetimeFigureOut">
              <a:rPr lang="en-IE" smtClean="0"/>
              <a:t>19/02/2014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5ABD32-BE5D-40A3-A514-D43876C8149D}" type="slidenum">
              <a:rPr lang="en-IE" smtClean="0"/>
              <a:t>‹#›</a:t>
            </a:fld>
            <a:endParaRPr lang="en-IE"/>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895B6B-9195-4876-B07D-F469B1356522}" type="datetimeFigureOut">
              <a:rPr lang="en-IE" smtClean="0"/>
              <a:t>19/02/2014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E5ABD32-BE5D-40A3-A514-D43876C8149D}" type="slidenum">
              <a:rPr lang="en-IE" smtClean="0"/>
              <a:t>‹#›</a:t>
            </a:fld>
            <a:endParaRPr lang="en-IE"/>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895B6B-9195-4876-B07D-F469B1356522}" type="datetimeFigureOut">
              <a:rPr lang="en-IE" smtClean="0"/>
              <a:t>19/02/2014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E5ABD32-BE5D-40A3-A514-D43876C8149D}" type="slidenum">
              <a:rPr lang="en-IE" smtClean="0"/>
              <a:t>‹#›</a:t>
            </a:fld>
            <a:endParaRPr lang="en-IE"/>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895B6B-9195-4876-B07D-F469B1356522}" type="datetimeFigureOut">
              <a:rPr lang="en-IE" smtClean="0"/>
              <a:t>19/02/2014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E5ABD32-BE5D-40A3-A514-D43876C8149D}" type="slidenum">
              <a:rPr lang="en-IE" smtClean="0"/>
              <a:t>‹#›</a:t>
            </a:fld>
            <a:endParaRPr lang="en-IE"/>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895B6B-9195-4876-B07D-F469B1356522}" type="datetimeFigureOut">
              <a:rPr lang="en-IE" smtClean="0"/>
              <a:t>19/02/2014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E5ABD32-BE5D-40A3-A514-D43876C8149D}" type="slidenum">
              <a:rPr lang="en-IE" smtClean="0"/>
              <a:t>‹#›</a:t>
            </a:fld>
            <a:endParaRPr lang="en-I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95B6B-9195-4876-B07D-F469B1356522}" type="datetimeFigureOut">
              <a:rPr lang="en-IE" smtClean="0"/>
              <a:t>19/02/2014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E5ABD32-BE5D-40A3-A514-D43876C8149D}" type="slidenum">
              <a:rPr lang="en-IE" smtClean="0"/>
              <a:t>‹#›</a:t>
            </a:fld>
            <a:endParaRPr lang="en-I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95B6B-9195-4876-B07D-F469B1356522}" type="datetimeFigureOut">
              <a:rPr lang="en-IE" smtClean="0"/>
              <a:t>19/02/2014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E5ABD32-BE5D-40A3-A514-D43876C8149D}" type="slidenum">
              <a:rPr lang="en-IE" smtClean="0"/>
              <a:t>‹#›</a:t>
            </a:fld>
            <a:endParaRPr lang="en-I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95B6B-9195-4876-B07D-F469B1356522}" type="datetimeFigureOut">
              <a:rPr lang="en-IE" smtClean="0"/>
              <a:t>19/02/2014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E5ABD32-BE5D-40A3-A514-D43876C8149D}" type="slidenum">
              <a:rPr lang="en-IE" smtClean="0"/>
              <a:t>‹#›</a:t>
            </a:fld>
            <a:endParaRPr lang="en-IE"/>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3895B6B-9195-4876-B07D-F469B1356522}" type="datetimeFigureOut">
              <a:rPr lang="en-IE" smtClean="0"/>
              <a:t>19/02/2014</a:t>
            </a:fld>
            <a:endParaRPr lang="en-IE"/>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E"/>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E5ABD32-BE5D-40A3-A514-D43876C8149D}"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z-JJ5l0_vJI&amp;feature=youtu.b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rishtugofwar.com/2012/08/"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3795" y="4077072"/>
            <a:ext cx="5637010" cy="404964"/>
          </a:xfrm>
        </p:spPr>
        <p:txBody>
          <a:bodyPr>
            <a:normAutofit lnSpcReduction="10000"/>
          </a:bodyPr>
          <a:lstStyle/>
          <a:p>
            <a:r>
              <a:rPr lang="en-IE" dirty="0" smtClean="0"/>
              <a:t>By Aoife Madigan</a:t>
            </a:r>
            <a:endParaRPr lang="en-IE" dirty="0"/>
          </a:p>
        </p:txBody>
      </p:sp>
      <p:sp>
        <p:nvSpPr>
          <p:cNvPr id="2" name="Title 1"/>
          <p:cNvSpPr>
            <a:spLocks noGrp="1"/>
          </p:cNvSpPr>
          <p:nvPr>
            <p:ph type="ctrTitle"/>
          </p:nvPr>
        </p:nvSpPr>
        <p:spPr/>
        <p:txBody>
          <a:bodyPr/>
          <a:lstStyle/>
          <a:p>
            <a:r>
              <a:rPr lang="en-IE" dirty="0" smtClean="0"/>
              <a:t>Sports in Ireland</a:t>
            </a:r>
            <a:endParaRPr lang="en-IE"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4482036"/>
            <a:ext cx="3456384" cy="2160011"/>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7" y="188641"/>
            <a:ext cx="4259382" cy="2304256"/>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2557" y="4553929"/>
            <a:ext cx="2975293" cy="2016224"/>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5577" y="134969"/>
            <a:ext cx="2232248" cy="2488308"/>
          </a:xfrm>
          <a:prstGeom prst="rect">
            <a:avLst/>
          </a:prstGeom>
        </p:spPr>
      </p:pic>
    </p:spTree>
    <p:extLst>
      <p:ext uri="{BB962C8B-B14F-4D97-AF65-F5344CB8AC3E}">
        <p14:creationId xmlns:p14="http://schemas.microsoft.com/office/powerpoint/2010/main" val="2907819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6"/>
            <a:ext cx="7560840" cy="3970318"/>
          </a:xfrm>
          <a:prstGeom prst="rect">
            <a:avLst/>
          </a:prstGeom>
        </p:spPr>
        <p:txBody>
          <a:bodyPr wrap="square">
            <a:spAutoFit/>
          </a:bodyPr>
          <a:lstStyle/>
          <a:p>
            <a:r>
              <a:rPr lang="en-IE" dirty="0"/>
              <a:t>Horse Racing is very popular in Ireland. Horse racing consists of two separate disciplines, jump racing and flat racing. </a:t>
            </a:r>
            <a:endParaRPr lang="en-IE" dirty="0" smtClean="0"/>
          </a:p>
          <a:p>
            <a:endParaRPr lang="en-IE" dirty="0"/>
          </a:p>
          <a:p>
            <a:r>
              <a:rPr lang="en-IE" dirty="0" smtClean="0"/>
              <a:t>Jump </a:t>
            </a:r>
            <a:r>
              <a:rPr lang="en-IE" dirty="0"/>
              <a:t>racing involves a horse and jockey racing and jumping over fences at a gallop over medium to long distances of up to four miles</a:t>
            </a:r>
            <a:r>
              <a:rPr lang="en-IE" dirty="0" smtClean="0"/>
              <a:t>!!!</a:t>
            </a:r>
          </a:p>
          <a:p>
            <a:endParaRPr lang="en-IE" dirty="0" smtClean="0"/>
          </a:p>
          <a:p>
            <a:r>
              <a:rPr lang="en-IE" dirty="0" smtClean="0"/>
              <a:t>Flat </a:t>
            </a:r>
            <a:r>
              <a:rPr lang="en-IE" dirty="0"/>
              <a:t>racing involves sprinting short distances with no jumping involved. In Ireland our main race tracks are the </a:t>
            </a:r>
            <a:r>
              <a:rPr lang="en-IE" dirty="0" err="1"/>
              <a:t>Curragh</a:t>
            </a:r>
            <a:r>
              <a:rPr lang="en-IE" dirty="0"/>
              <a:t>, </a:t>
            </a:r>
            <a:r>
              <a:rPr lang="en-IE" dirty="0" err="1"/>
              <a:t>Fairyhouse</a:t>
            </a:r>
            <a:r>
              <a:rPr lang="en-IE" dirty="0"/>
              <a:t>, </a:t>
            </a:r>
            <a:r>
              <a:rPr lang="en-IE" dirty="0" err="1"/>
              <a:t>Leopardstown</a:t>
            </a:r>
            <a:r>
              <a:rPr lang="en-IE" dirty="0"/>
              <a:t> and </a:t>
            </a:r>
            <a:r>
              <a:rPr lang="en-IE" dirty="0" err="1"/>
              <a:t>Punchestown</a:t>
            </a:r>
            <a:r>
              <a:rPr lang="en-IE" dirty="0"/>
              <a:t>, however there are many others race tracks spread throughout the country. </a:t>
            </a:r>
            <a:endParaRPr lang="en-IE" dirty="0" smtClean="0"/>
          </a:p>
          <a:p>
            <a:endParaRPr lang="en-IE" dirty="0"/>
          </a:p>
          <a:p>
            <a:r>
              <a:rPr lang="en-IE" dirty="0" smtClean="0"/>
              <a:t>Some </a:t>
            </a:r>
            <a:r>
              <a:rPr lang="en-IE" dirty="0"/>
              <a:t>of the biggest annual races to occur in Ireland are The Grand National, The Irish Derby and The Irish Oaks. Although the most popular race meeting for Irish supporters occurs in Cheltenham, </a:t>
            </a:r>
            <a:r>
              <a:rPr lang="en-IE" dirty="0" err="1"/>
              <a:t>England.In</a:t>
            </a:r>
            <a:r>
              <a:rPr lang="en-IE" dirty="0"/>
              <a:t> March each year.</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8277" y="4663014"/>
            <a:ext cx="3888432" cy="2025224"/>
          </a:xfrm>
          <a:prstGeom prst="rect">
            <a:avLst/>
          </a:prstGeom>
        </p:spPr>
      </p:pic>
    </p:spTree>
    <p:extLst>
      <p:ext uri="{BB962C8B-B14F-4D97-AF65-F5344CB8AC3E}">
        <p14:creationId xmlns:p14="http://schemas.microsoft.com/office/powerpoint/2010/main" val="46889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764704"/>
            <a:ext cx="7344816" cy="646331"/>
          </a:xfrm>
          <a:prstGeom prst="rect">
            <a:avLst/>
          </a:prstGeom>
        </p:spPr>
        <p:txBody>
          <a:bodyPr wrap="square">
            <a:spAutoFit/>
          </a:bodyPr>
          <a:lstStyle/>
          <a:p>
            <a:r>
              <a:rPr lang="en-IE" dirty="0"/>
              <a:t>Some of the greatest Irish horses include as follows:</a:t>
            </a:r>
          </a:p>
          <a:p>
            <a:pPr lvl="0"/>
            <a:endParaRPr lang="en-IE" dirty="0" smtClean="0"/>
          </a:p>
        </p:txBody>
      </p:sp>
      <p:sp>
        <p:nvSpPr>
          <p:cNvPr id="3" name="Rectangle 2"/>
          <p:cNvSpPr/>
          <p:nvPr/>
        </p:nvSpPr>
        <p:spPr>
          <a:xfrm>
            <a:off x="755576" y="1268760"/>
            <a:ext cx="4757547" cy="369332"/>
          </a:xfrm>
          <a:prstGeom prst="rect">
            <a:avLst/>
          </a:prstGeom>
        </p:spPr>
        <p:txBody>
          <a:bodyPr wrap="square">
            <a:spAutoFit/>
          </a:bodyPr>
          <a:lstStyle/>
          <a:p>
            <a:pPr lvl="0"/>
            <a:r>
              <a:rPr lang="en-IE" dirty="0" err="1"/>
              <a:t>Danoli</a:t>
            </a:r>
            <a:r>
              <a:rPr lang="en-IE" dirty="0"/>
              <a:t>( da-no-lee)</a:t>
            </a:r>
          </a:p>
        </p:txBody>
      </p:sp>
      <p:sp>
        <p:nvSpPr>
          <p:cNvPr id="4" name="Rectangle 3"/>
          <p:cNvSpPr/>
          <p:nvPr/>
        </p:nvSpPr>
        <p:spPr>
          <a:xfrm>
            <a:off x="721760" y="1588150"/>
            <a:ext cx="4299433" cy="369332"/>
          </a:xfrm>
          <a:prstGeom prst="rect">
            <a:avLst/>
          </a:prstGeom>
        </p:spPr>
        <p:txBody>
          <a:bodyPr wrap="square">
            <a:spAutoFit/>
          </a:bodyPr>
          <a:lstStyle/>
          <a:p>
            <a:pPr lvl="0"/>
            <a:r>
              <a:rPr lang="en-IE" dirty="0" err="1"/>
              <a:t>Shergar</a:t>
            </a:r>
            <a:endParaRPr lang="en-IE" dirty="0"/>
          </a:p>
        </p:txBody>
      </p:sp>
      <p:sp>
        <p:nvSpPr>
          <p:cNvPr id="6" name="Rectangle 5"/>
          <p:cNvSpPr/>
          <p:nvPr/>
        </p:nvSpPr>
        <p:spPr>
          <a:xfrm flipH="1">
            <a:off x="713061" y="1957482"/>
            <a:ext cx="3474633" cy="369332"/>
          </a:xfrm>
          <a:prstGeom prst="rect">
            <a:avLst/>
          </a:prstGeom>
        </p:spPr>
        <p:txBody>
          <a:bodyPr wrap="square">
            <a:spAutoFit/>
          </a:bodyPr>
          <a:lstStyle/>
          <a:p>
            <a:pPr lvl="0"/>
            <a:r>
              <a:rPr lang="en-IE" dirty="0" err="1"/>
              <a:t>Arkle</a:t>
            </a:r>
            <a:endParaRPr lang="en-IE" dirty="0"/>
          </a:p>
        </p:txBody>
      </p:sp>
      <p:sp>
        <p:nvSpPr>
          <p:cNvPr id="11" name="Rectangle 10"/>
          <p:cNvSpPr/>
          <p:nvPr/>
        </p:nvSpPr>
        <p:spPr>
          <a:xfrm>
            <a:off x="713062" y="2326814"/>
            <a:ext cx="4308132" cy="369332"/>
          </a:xfrm>
          <a:prstGeom prst="rect">
            <a:avLst/>
          </a:prstGeom>
        </p:spPr>
        <p:txBody>
          <a:bodyPr wrap="square">
            <a:spAutoFit/>
          </a:bodyPr>
          <a:lstStyle/>
          <a:p>
            <a:pPr lvl="0"/>
            <a:r>
              <a:rPr lang="en-IE" dirty="0" err="1"/>
              <a:t>Quevega</a:t>
            </a:r>
            <a:endParaRPr lang="en-IE" dirty="0"/>
          </a:p>
        </p:txBody>
      </p:sp>
      <p:sp>
        <p:nvSpPr>
          <p:cNvPr id="12" name="Rectangle 11"/>
          <p:cNvSpPr/>
          <p:nvPr/>
        </p:nvSpPr>
        <p:spPr>
          <a:xfrm>
            <a:off x="713061" y="2780928"/>
            <a:ext cx="4330927" cy="369332"/>
          </a:xfrm>
          <a:prstGeom prst="rect">
            <a:avLst/>
          </a:prstGeom>
        </p:spPr>
        <p:txBody>
          <a:bodyPr wrap="square">
            <a:spAutoFit/>
          </a:bodyPr>
          <a:lstStyle/>
          <a:p>
            <a:pPr lvl="0"/>
            <a:r>
              <a:rPr lang="en-IE" dirty="0" err="1"/>
              <a:t>Istabraq</a:t>
            </a:r>
            <a:endParaRPr lang="en-IE" dirty="0"/>
          </a:p>
        </p:txBody>
      </p:sp>
      <p:sp>
        <p:nvSpPr>
          <p:cNvPr id="13" name="Rectangle 12"/>
          <p:cNvSpPr/>
          <p:nvPr/>
        </p:nvSpPr>
        <p:spPr>
          <a:xfrm>
            <a:off x="713061" y="3244334"/>
            <a:ext cx="4794259" cy="369332"/>
          </a:xfrm>
          <a:prstGeom prst="rect">
            <a:avLst/>
          </a:prstGeom>
        </p:spPr>
        <p:txBody>
          <a:bodyPr wrap="square">
            <a:spAutoFit/>
          </a:bodyPr>
          <a:lstStyle/>
          <a:p>
            <a:pPr lvl="0"/>
            <a:r>
              <a:rPr lang="en-IE" dirty="0"/>
              <a:t>Champagne Fever</a:t>
            </a:r>
          </a:p>
        </p:txBody>
      </p:sp>
      <p:sp>
        <p:nvSpPr>
          <p:cNvPr id="14" name="Rectangle 13"/>
          <p:cNvSpPr/>
          <p:nvPr/>
        </p:nvSpPr>
        <p:spPr>
          <a:xfrm>
            <a:off x="539552" y="4509120"/>
            <a:ext cx="6336704" cy="923330"/>
          </a:xfrm>
          <a:prstGeom prst="rect">
            <a:avLst/>
          </a:prstGeom>
        </p:spPr>
        <p:txBody>
          <a:bodyPr wrap="square">
            <a:spAutoFit/>
          </a:bodyPr>
          <a:lstStyle/>
          <a:p>
            <a:r>
              <a:rPr lang="en-IE" dirty="0"/>
              <a:t>And of course the most famous of modern times has to be HURRICANE FLY. Who has won the most grade1 races of all times!!!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2325" y="1411036"/>
            <a:ext cx="3785368" cy="2965702"/>
          </a:xfrm>
          <a:prstGeom prst="rect">
            <a:avLst/>
          </a:prstGeom>
        </p:spPr>
      </p:pic>
    </p:spTree>
    <p:extLst>
      <p:ext uri="{BB962C8B-B14F-4D97-AF65-F5344CB8AC3E}">
        <p14:creationId xmlns:p14="http://schemas.microsoft.com/office/powerpoint/2010/main" val="380234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11"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7061" y="1196752"/>
            <a:ext cx="7632848" cy="2308324"/>
          </a:xfrm>
          <a:prstGeom prst="rect">
            <a:avLst/>
          </a:prstGeom>
        </p:spPr>
        <p:txBody>
          <a:bodyPr wrap="square">
            <a:spAutoFit/>
          </a:bodyPr>
          <a:lstStyle/>
          <a:p>
            <a:r>
              <a:rPr lang="en-IE" dirty="0"/>
              <a:t>As you can see Ireland has a very good sporting history and we hope that it continues into the future for many years to come. </a:t>
            </a:r>
            <a:endParaRPr lang="en-IE" dirty="0" smtClean="0"/>
          </a:p>
          <a:p>
            <a:endParaRPr lang="en-IE" dirty="0"/>
          </a:p>
          <a:p>
            <a:r>
              <a:rPr lang="en-IE" dirty="0" smtClean="0"/>
              <a:t>Hopefully </a:t>
            </a:r>
            <a:r>
              <a:rPr lang="en-IE" dirty="0"/>
              <a:t>in the future we will have many more Olympic, World and European titles. </a:t>
            </a:r>
          </a:p>
          <a:p>
            <a:endParaRPr lang="en-IE" dirty="0" smtClean="0"/>
          </a:p>
          <a:p>
            <a:r>
              <a:rPr lang="en-IE" dirty="0" smtClean="0"/>
              <a:t>In </a:t>
            </a:r>
            <a:r>
              <a:rPr lang="en-IE" dirty="0"/>
              <a:t>Clare we wish Davy and his men all the best for the 2014 All Ireland Championship. </a:t>
            </a:r>
          </a:p>
        </p:txBody>
      </p:sp>
      <p:sp>
        <p:nvSpPr>
          <p:cNvPr id="4" name="Rectangle 3"/>
          <p:cNvSpPr/>
          <p:nvPr/>
        </p:nvSpPr>
        <p:spPr>
          <a:xfrm>
            <a:off x="2483768" y="3505076"/>
            <a:ext cx="4032448" cy="369332"/>
          </a:xfrm>
          <a:prstGeom prst="rect">
            <a:avLst/>
          </a:prstGeom>
        </p:spPr>
        <p:txBody>
          <a:bodyPr wrap="square">
            <a:spAutoFit/>
          </a:bodyPr>
          <a:lstStyle/>
          <a:p>
            <a:r>
              <a:rPr lang="en-IE" b="1" dirty="0"/>
              <a:t>UP</a:t>
            </a:r>
            <a:r>
              <a:rPr lang="en-IE" dirty="0"/>
              <a:t> </a:t>
            </a:r>
            <a:r>
              <a:rPr lang="en-IE" b="1" dirty="0"/>
              <a:t>THE</a:t>
            </a:r>
            <a:r>
              <a:rPr lang="en-IE" dirty="0"/>
              <a:t> </a:t>
            </a:r>
            <a:r>
              <a:rPr lang="en-IE" b="1" dirty="0"/>
              <a:t>BANNER</a:t>
            </a:r>
            <a:endParaRPr lang="en-IE"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4414720"/>
            <a:ext cx="3168352" cy="210542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H="1" flipV="1">
            <a:off x="688537" y="4066976"/>
            <a:ext cx="3534948" cy="2327174"/>
          </a:xfrm>
          <a:prstGeom prst="rect">
            <a:avLst/>
          </a:prstGeom>
        </p:spPr>
      </p:pic>
    </p:spTree>
    <p:extLst>
      <p:ext uri="{BB962C8B-B14F-4D97-AF65-F5344CB8AC3E}">
        <p14:creationId xmlns:p14="http://schemas.microsoft.com/office/powerpoint/2010/main" val="1696032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908720"/>
            <a:ext cx="7776864" cy="3416320"/>
          </a:xfrm>
          <a:prstGeom prst="rect">
            <a:avLst/>
          </a:prstGeom>
        </p:spPr>
        <p:txBody>
          <a:bodyPr wrap="square">
            <a:spAutoFit/>
          </a:bodyPr>
          <a:lstStyle/>
          <a:p>
            <a:r>
              <a:rPr lang="en-IE" dirty="0"/>
              <a:t>Ireland has a population of approximately 4.5 million people. For such a small nation we have always competed at a very high standard at international level in many sporting discipline’s. Ireland has had much success in past European, World and Olympic Games in sports such as athletics, swimming, boxing, sailing, rowing, equestrian, shooting. </a:t>
            </a:r>
            <a:endParaRPr lang="en-IE" dirty="0" smtClean="0"/>
          </a:p>
          <a:p>
            <a:endParaRPr lang="en-IE" dirty="0"/>
          </a:p>
          <a:p>
            <a:r>
              <a:rPr lang="en-IE" dirty="0" smtClean="0"/>
              <a:t>We </a:t>
            </a:r>
            <a:r>
              <a:rPr lang="en-IE" dirty="0"/>
              <a:t>are also very strong competitors on the world stage in other sports such as golf, </a:t>
            </a:r>
            <a:r>
              <a:rPr lang="en-IE" dirty="0" err="1"/>
              <a:t>irish</a:t>
            </a:r>
            <a:r>
              <a:rPr lang="en-IE" dirty="0"/>
              <a:t> dancing,  soccer, snooker, surfing, wind surfing, surf lifesaving, horse racing and of course rugby. </a:t>
            </a:r>
            <a:endParaRPr lang="en-IE" dirty="0" smtClean="0"/>
          </a:p>
          <a:p>
            <a:endParaRPr lang="en-IE" dirty="0"/>
          </a:p>
          <a:p>
            <a:r>
              <a:rPr lang="en-IE" dirty="0" smtClean="0"/>
              <a:t>Currently </a:t>
            </a:r>
            <a:r>
              <a:rPr lang="en-IE" dirty="0"/>
              <a:t>Ireland are looking very strong in the RBS Six Nations rugby tournament.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4056776"/>
            <a:ext cx="5112568" cy="2872614"/>
          </a:xfrm>
          <a:prstGeom prst="rect">
            <a:avLst/>
          </a:prstGeom>
        </p:spPr>
      </p:pic>
    </p:spTree>
    <p:extLst>
      <p:ext uri="{BB962C8B-B14F-4D97-AF65-F5344CB8AC3E}">
        <p14:creationId xmlns:p14="http://schemas.microsoft.com/office/powerpoint/2010/main" val="3169238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908720"/>
            <a:ext cx="6048672" cy="3724609"/>
          </a:xfrm>
          <a:prstGeom prst="rect">
            <a:avLst/>
          </a:prstGeom>
        </p:spPr>
        <p:txBody>
          <a:bodyPr wrap="square">
            <a:spAutoFit/>
          </a:bodyPr>
          <a:lstStyle/>
          <a:p>
            <a:pPr marL="285750" indent="-285750">
              <a:lnSpc>
                <a:spcPct val="115000"/>
              </a:lnSpc>
              <a:spcAft>
                <a:spcPts val="1000"/>
              </a:spcAft>
              <a:buFont typeface="Arial" pitchFamily="34" charset="0"/>
              <a:buChar char="•"/>
            </a:pPr>
            <a:r>
              <a:rPr lang="en-IE" dirty="0">
                <a:ea typeface="Calibri"/>
                <a:cs typeface="Times New Roman"/>
              </a:rPr>
              <a:t>Some famous  Irish sports people of modern times include</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Katie Taylor</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Ruby Walsh</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Tony McCoy</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John Joe </a:t>
            </a:r>
            <a:r>
              <a:rPr lang="en-IE" dirty="0" err="1">
                <a:ea typeface="Calibri"/>
                <a:cs typeface="Times New Roman"/>
              </a:rPr>
              <a:t>Nevin</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Rob Heffernan</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Brian </a:t>
            </a:r>
            <a:r>
              <a:rPr lang="en-IE" dirty="0" err="1">
                <a:ea typeface="Calibri"/>
                <a:cs typeface="Times New Roman"/>
              </a:rPr>
              <a:t>O’Driscoll</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Ronan O’Gara</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Roy Keane</a:t>
            </a:r>
            <a:endParaRPr lang="en-IE" sz="1400" dirty="0">
              <a:ea typeface="Calibri"/>
              <a:cs typeface="Times New Roman"/>
            </a:endParaRPr>
          </a:p>
          <a:p>
            <a:pPr marL="285750" lvl="0" indent="-285750">
              <a:lnSpc>
                <a:spcPct val="115000"/>
              </a:lnSpc>
              <a:spcAft>
                <a:spcPts val="0"/>
              </a:spcAft>
              <a:buFont typeface="Arial" pitchFamily="34" charset="0"/>
              <a:buChar char="•"/>
            </a:pPr>
            <a:r>
              <a:rPr lang="en-IE" dirty="0">
                <a:ea typeface="Calibri"/>
                <a:cs typeface="Times New Roman"/>
              </a:rPr>
              <a:t>Sonia O’Sullivan</a:t>
            </a:r>
            <a:endParaRPr lang="en-IE" sz="1400" dirty="0">
              <a:ea typeface="Calibri"/>
              <a:cs typeface="Times New Roman"/>
            </a:endParaRPr>
          </a:p>
          <a:p>
            <a:pPr marL="285750" lvl="0" indent="-285750">
              <a:lnSpc>
                <a:spcPct val="115000"/>
              </a:lnSpc>
              <a:spcAft>
                <a:spcPts val="1000"/>
              </a:spcAft>
              <a:buFont typeface="Arial" pitchFamily="34" charset="0"/>
              <a:buChar char="•"/>
            </a:pPr>
            <a:r>
              <a:rPr lang="en-IE" dirty="0">
                <a:ea typeface="Calibri"/>
                <a:cs typeface="Times New Roman"/>
              </a:rPr>
              <a:t>Rory </a:t>
            </a:r>
            <a:r>
              <a:rPr lang="en-IE" dirty="0" err="1">
                <a:ea typeface="Calibri"/>
                <a:cs typeface="Times New Roman"/>
              </a:rPr>
              <a:t>McIlroy</a:t>
            </a:r>
            <a:endParaRPr lang="en-IE" sz="1400" dirty="0">
              <a:ea typeface="Calibri"/>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1556792"/>
            <a:ext cx="3214844" cy="228092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9912" y="4221088"/>
            <a:ext cx="3646892" cy="2351796"/>
          </a:xfrm>
          <a:prstGeom prst="rect">
            <a:avLst/>
          </a:prstGeom>
        </p:spPr>
      </p:pic>
    </p:spTree>
    <p:extLst>
      <p:ext uri="{BB962C8B-B14F-4D97-AF65-F5344CB8AC3E}">
        <p14:creationId xmlns:p14="http://schemas.microsoft.com/office/powerpoint/2010/main" val="2393493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6061" y="548680"/>
            <a:ext cx="7992888" cy="923330"/>
          </a:xfrm>
          <a:prstGeom prst="rect">
            <a:avLst/>
          </a:prstGeom>
        </p:spPr>
        <p:txBody>
          <a:bodyPr wrap="square">
            <a:spAutoFit/>
          </a:bodyPr>
          <a:lstStyle/>
          <a:p>
            <a:r>
              <a:rPr lang="en-IE" dirty="0"/>
              <a:t>Some of the many sports played and followed in Ireland include horseracing, show jumping, grey hound racing,  handball , squash, athletics, motorsport ,boxing, badminton, soccer, tennis , road bowling, hurling,  Gaelic football and hand ball. </a:t>
            </a:r>
          </a:p>
        </p:txBody>
      </p:sp>
      <p:sp>
        <p:nvSpPr>
          <p:cNvPr id="5" name="Rectangle 4"/>
          <p:cNvSpPr/>
          <p:nvPr/>
        </p:nvSpPr>
        <p:spPr>
          <a:xfrm>
            <a:off x="599590" y="2095981"/>
            <a:ext cx="7776864" cy="646331"/>
          </a:xfrm>
          <a:prstGeom prst="rect">
            <a:avLst/>
          </a:prstGeom>
        </p:spPr>
        <p:txBody>
          <a:bodyPr wrap="square">
            <a:spAutoFit/>
          </a:bodyPr>
          <a:lstStyle/>
          <a:p>
            <a:r>
              <a:rPr lang="en-IE" dirty="0"/>
              <a:t>Hurling, Gaelic Football, Handball and Road Bowling are all unique to Ireland, as a result of the Irish emigrating they are now played all over the world. </a:t>
            </a:r>
          </a:p>
        </p:txBody>
      </p:sp>
      <p:sp>
        <p:nvSpPr>
          <p:cNvPr id="6" name="Rectangle 5"/>
          <p:cNvSpPr/>
          <p:nvPr/>
        </p:nvSpPr>
        <p:spPr>
          <a:xfrm>
            <a:off x="566061" y="3525108"/>
            <a:ext cx="7560840" cy="1200329"/>
          </a:xfrm>
          <a:prstGeom prst="rect">
            <a:avLst/>
          </a:prstGeom>
        </p:spPr>
        <p:txBody>
          <a:bodyPr wrap="square">
            <a:spAutoFit/>
          </a:bodyPr>
          <a:lstStyle/>
          <a:p>
            <a:r>
              <a:rPr lang="en-IE" dirty="0"/>
              <a:t>Gaelic football is the most popular sport in Ireland in terms of match attendance at 34%, followed by hurling at 23%, soccer at 16%, and rugby at 8%.The All Ireland Football Final is to be the most watched event of the nation’s sporting year. Soccer is the most played team sport in Ireland.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9184" y="4742043"/>
            <a:ext cx="4359876" cy="199932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616" y="5141168"/>
            <a:ext cx="2857500" cy="1600200"/>
          </a:xfrm>
          <a:prstGeom prst="rect">
            <a:avLst/>
          </a:prstGeom>
        </p:spPr>
      </p:pic>
    </p:spTree>
    <p:extLst>
      <p:ext uri="{BB962C8B-B14F-4D97-AF65-F5344CB8AC3E}">
        <p14:creationId xmlns:p14="http://schemas.microsoft.com/office/powerpoint/2010/main" val="181776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548680"/>
            <a:ext cx="5147173" cy="369332"/>
          </a:xfrm>
          <a:prstGeom prst="rect">
            <a:avLst/>
          </a:prstGeom>
        </p:spPr>
        <p:txBody>
          <a:bodyPr wrap="square">
            <a:spAutoFit/>
          </a:bodyPr>
          <a:lstStyle/>
          <a:p>
            <a:r>
              <a:rPr lang="en-IE" dirty="0"/>
              <a:t>The basic rules are simple:</a:t>
            </a:r>
          </a:p>
        </p:txBody>
      </p:sp>
      <p:sp>
        <p:nvSpPr>
          <p:cNvPr id="3" name="Rectangle 2"/>
          <p:cNvSpPr/>
          <p:nvPr/>
        </p:nvSpPr>
        <p:spPr>
          <a:xfrm>
            <a:off x="755576" y="1196752"/>
            <a:ext cx="6102424" cy="646331"/>
          </a:xfrm>
          <a:prstGeom prst="rect">
            <a:avLst/>
          </a:prstGeom>
        </p:spPr>
        <p:txBody>
          <a:bodyPr wrap="square">
            <a:spAutoFit/>
          </a:bodyPr>
          <a:lstStyle/>
          <a:p>
            <a:r>
              <a:rPr lang="en-IE" dirty="0"/>
              <a:t>A bowl (A heavy cast iron ball is thrown from a start point to a predetermined end point, usually 1-2 miles away.</a:t>
            </a:r>
          </a:p>
        </p:txBody>
      </p:sp>
      <p:sp>
        <p:nvSpPr>
          <p:cNvPr id="4" name="Rectangle 3"/>
          <p:cNvSpPr/>
          <p:nvPr/>
        </p:nvSpPr>
        <p:spPr>
          <a:xfrm>
            <a:off x="755576" y="2204865"/>
            <a:ext cx="6102424" cy="646331"/>
          </a:xfrm>
          <a:prstGeom prst="rect">
            <a:avLst/>
          </a:prstGeom>
        </p:spPr>
        <p:txBody>
          <a:bodyPr wrap="square">
            <a:spAutoFit/>
          </a:bodyPr>
          <a:lstStyle/>
          <a:p>
            <a:r>
              <a:rPr lang="en-IE" dirty="0"/>
              <a:t>The winner being the person/team who reaches the end in the least number of throws.</a:t>
            </a:r>
          </a:p>
        </p:txBody>
      </p:sp>
      <p:sp>
        <p:nvSpPr>
          <p:cNvPr id="5" name="Rectangle 4"/>
          <p:cNvSpPr/>
          <p:nvPr/>
        </p:nvSpPr>
        <p:spPr>
          <a:xfrm>
            <a:off x="755576" y="3284983"/>
            <a:ext cx="7056784" cy="1754326"/>
          </a:xfrm>
          <a:prstGeom prst="rect">
            <a:avLst/>
          </a:prstGeom>
        </p:spPr>
        <p:txBody>
          <a:bodyPr wrap="square">
            <a:spAutoFit/>
          </a:bodyPr>
          <a:lstStyle/>
          <a:p>
            <a:r>
              <a:rPr lang="en-IE" dirty="0"/>
              <a:t>The bowls themselves vary in weight. Adults play with a 28oz (0.8kgs) bowls while juniors use a 14oz (0.4kgs) bowl. </a:t>
            </a:r>
            <a:endParaRPr lang="en-IE" dirty="0" smtClean="0"/>
          </a:p>
          <a:p>
            <a:r>
              <a:rPr lang="en-IE" dirty="0" smtClean="0"/>
              <a:t>No </a:t>
            </a:r>
            <a:r>
              <a:rPr lang="en-IE" dirty="0"/>
              <a:t>other special clothes or equipment is required to play. Just a bowl and an available road. </a:t>
            </a:r>
          </a:p>
          <a:p>
            <a:r>
              <a:rPr lang="en-IE" dirty="0" smtClean="0"/>
              <a:t>Despite </a:t>
            </a:r>
            <a:r>
              <a:rPr lang="en-IE" dirty="0"/>
              <a:t>its simple rules the best players are truly skilful. </a:t>
            </a:r>
            <a:endParaRPr lang="en-IE" dirty="0" smtClean="0"/>
          </a:p>
          <a:p>
            <a:endParaRPr lang="en-IE" dirty="0"/>
          </a:p>
        </p:txBody>
      </p:sp>
      <p:sp>
        <p:nvSpPr>
          <p:cNvPr id="8" name="TextBox 7"/>
          <p:cNvSpPr txBox="1"/>
          <p:nvPr/>
        </p:nvSpPr>
        <p:spPr>
          <a:xfrm>
            <a:off x="827584" y="5661248"/>
            <a:ext cx="6311536" cy="646331"/>
          </a:xfrm>
          <a:prstGeom prst="rect">
            <a:avLst/>
          </a:prstGeom>
          <a:noFill/>
        </p:spPr>
        <p:txBody>
          <a:bodyPr wrap="none" rtlCol="0">
            <a:spAutoFit/>
          </a:bodyPr>
          <a:lstStyle/>
          <a:p>
            <a:r>
              <a:rPr lang="en-IE" dirty="0">
                <a:hlinkClick r:id="rId2"/>
              </a:rPr>
              <a:t>http://</a:t>
            </a:r>
            <a:r>
              <a:rPr lang="en-IE" dirty="0" smtClean="0">
                <a:hlinkClick r:id="rId2"/>
              </a:rPr>
              <a:t>www.youtube.com/watch?v=z-JJ5l0_vJI&amp;feature=youtu.be</a:t>
            </a:r>
            <a:endParaRPr lang="en-IE" dirty="0" smtClean="0"/>
          </a:p>
          <a:p>
            <a:endParaRPr lang="en-IE" dirty="0"/>
          </a:p>
        </p:txBody>
      </p:sp>
    </p:spTree>
    <p:extLst>
      <p:ext uri="{BB962C8B-B14F-4D97-AF65-F5344CB8AC3E}">
        <p14:creationId xmlns:p14="http://schemas.microsoft.com/office/powerpoint/2010/main" val="396131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692697"/>
            <a:ext cx="7560840" cy="2031325"/>
          </a:xfrm>
          <a:prstGeom prst="rect">
            <a:avLst/>
          </a:prstGeom>
        </p:spPr>
        <p:txBody>
          <a:bodyPr wrap="square">
            <a:spAutoFit/>
          </a:bodyPr>
          <a:lstStyle/>
          <a:p>
            <a:r>
              <a:rPr lang="en-IE" dirty="0"/>
              <a:t>Hurling is a sport native to Ireland. In terms of attendance figures, hurling is second only to Gaelic Football. Many aspects of hurling are similar to football, as both sports are organised by the GAA. </a:t>
            </a:r>
            <a:endParaRPr lang="en-IE" dirty="0" smtClean="0"/>
          </a:p>
          <a:p>
            <a:r>
              <a:rPr lang="en-IE" dirty="0" smtClean="0"/>
              <a:t> </a:t>
            </a:r>
            <a:r>
              <a:rPr lang="en-IE" dirty="0"/>
              <a:t>The game is like </a:t>
            </a:r>
            <a:r>
              <a:rPr lang="en-IE" dirty="0" err="1"/>
              <a:t>shinty</a:t>
            </a:r>
            <a:r>
              <a:rPr lang="en-IE" dirty="0"/>
              <a:t> and hockey however the ball (</a:t>
            </a:r>
            <a:r>
              <a:rPr lang="en-IE" dirty="0" err="1"/>
              <a:t>sliotar</a:t>
            </a:r>
            <a:r>
              <a:rPr lang="en-IE" dirty="0"/>
              <a:t>) is rarely played along the ground. Hurling is played on a large pitch and is a lot faster than hockey. </a:t>
            </a:r>
            <a:endParaRPr lang="en-IE" dirty="0" smtClean="0"/>
          </a:p>
          <a:p>
            <a:endParaRPr lang="en-IE" dirty="0"/>
          </a:p>
        </p:txBody>
      </p:sp>
      <p:sp>
        <p:nvSpPr>
          <p:cNvPr id="3" name="Rectangle 2"/>
          <p:cNvSpPr/>
          <p:nvPr/>
        </p:nvSpPr>
        <p:spPr>
          <a:xfrm>
            <a:off x="899592" y="2492896"/>
            <a:ext cx="7056784" cy="1754326"/>
          </a:xfrm>
          <a:prstGeom prst="rect">
            <a:avLst/>
          </a:prstGeom>
        </p:spPr>
        <p:txBody>
          <a:bodyPr wrap="square">
            <a:spAutoFit/>
          </a:bodyPr>
          <a:lstStyle/>
          <a:p>
            <a:r>
              <a:rPr lang="en-IE" dirty="0"/>
              <a:t> Hurling is the second faster speed game in the world after ice hockey. In terms of excitement and entertainment nothing can compare to a good game of hurling. </a:t>
            </a:r>
            <a:endParaRPr lang="en-IE" dirty="0" smtClean="0"/>
          </a:p>
          <a:p>
            <a:r>
              <a:rPr lang="en-IE" dirty="0" smtClean="0"/>
              <a:t>Proof </a:t>
            </a:r>
            <a:r>
              <a:rPr lang="en-IE" dirty="0"/>
              <a:t>of this was the 2013 All Ireland Senior Hurling Final between Clare and Cork</a:t>
            </a:r>
            <a:r>
              <a:rPr lang="en-IE" dirty="0" smtClean="0"/>
              <a:t>.</a:t>
            </a:r>
          </a:p>
          <a:p>
            <a:endParaRPr lang="en-IE" dirty="0"/>
          </a:p>
        </p:txBody>
      </p:sp>
      <p:sp>
        <p:nvSpPr>
          <p:cNvPr id="6" name="Rectangle 5"/>
          <p:cNvSpPr/>
          <p:nvPr/>
        </p:nvSpPr>
        <p:spPr>
          <a:xfrm>
            <a:off x="899592" y="4247222"/>
            <a:ext cx="7272808" cy="646331"/>
          </a:xfrm>
          <a:prstGeom prst="rect">
            <a:avLst/>
          </a:prstGeom>
        </p:spPr>
        <p:txBody>
          <a:bodyPr wrap="square">
            <a:spAutoFit/>
          </a:bodyPr>
          <a:lstStyle/>
          <a:p>
            <a:r>
              <a:rPr lang="en-IE" dirty="0"/>
              <a:t>This was reported to be the best All Ireland Hurling Final ever played. Clare also won the U21 Hurling Final which was played in </a:t>
            </a:r>
            <a:r>
              <a:rPr lang="en-IE" dirty="0" err="1"/>
              <a:t>Thurles</a:t>
            </a:r>
            <a:r>
              <a:rPr lang="en-IE" dirty="0"/>
              <a:t> beating Antrim.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3756" y="5000295"/>
            <a:ext cx="2536676" cy="1628447"/>
          </a:xfrm>
          <a:prstGeom prst="rect">
            <a:avLst/>
          </a:prstGeom>
        </p:spPr>
      </p:pic>
    </p:spTree>
    <p:extLst>
      <p:ext uri="{BB962C8B-B14F-4D97-AF65-F5344CB8AC3E}">
        <p14:creationId xmlns:p14="http://schemas.microsoft.com/office/powerpoint/2010/main" val="275422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3608" y="836713"/>
            <a:ext cx="7056784" cy="923330"/>
          </a:xfrm>
          <a:prstGeom prst="rect">
            <a:avLst/>
          </a:prstGeom>
        </p:spPr>
        <p:txBody>
          <a:bodyPr wrap="square">
            <a:spAutoFit/>
          </a:bodyPr>
          <a:lstStyle/>
          <a:p>
            <a:r>
              <a:rPr lang="en-IE" dirty="0"/>
              <a:t>Road Bowling is an ancient sport. It is based in Ireland (particularly in Cork and Armagh) but is also played in the US and the UK. Similar sports are played in Holland, Germany and Italy.</a:t>
            </a:r>
          </a:p>
        </p:txBody>
      </p:sp>
      <p:sp>
        <p:nvSpPr>
          <p:cNvPr id="4" name="Rectangle 3"/>
          <p:cNvSpPr/>
          <p:nvPr/>
        </p:nvSpPr>
        <p:spPr>
          <a:xfrm>
            <a:off x="1043608" y="2204864"/>
            <a:ext cx="7056784" cy="923330"/>
          </a:xfrm>
          <a:prstGeom prst="rect">
            <a:avLst/>
          </a:prstGeom>
        </p:spPr>
        <p:txBody>
          <a:bodyPr wrap="square">
            <a:spAutoFit/>
          </a:bodyPr>
          <a:lstStyle/>
          <a:p>
            <a:r>
              <a:rPr lang="en-IE" dirty="0"/>
              <a:t> Since the 1960’s the sport has been enjoyed with a championship being played on a regular basis by athletes from all of these countries.  Road Bowling is usually referred to as Bowls. </a:t>
            </a:r>
          </a:p>
        </p:txBody>
      </p:sp>
      <p:sp>
        <p:nvSpPr>
          <p:cNvPr id="5" name="Rectangle 4"/>
          <p:cNvSpPr/>
          <p:nvPr/>
        </p:nvSpPr>
        <p:spPr>
          <a:xfrm>
            <a:off x="1043608" y="3429000"/>
            <a:ext cx="6912768" cy="1200329"/>
          </a:xfrm>
          <a:prstGeom prst="rect">
            <a:avLst/>
          </a:prstGeom>
        </p:spPr>
        <p:txBody>
          <a:bodyPr wrap="square">
            <a:spAutoFit/>
          </a:bodyPr>
          <a:lstStyle/>
          <a:p>
            <a:r>
              <a:rPr lang="en-IE" dirty="0"/>
              <a:t> It is played on public roads usually on a Sunday all over the West Cork area gathering large and enthusiastic crowds of spectators. Bowls is nothing like 10 pin bowling or the type of bowling played on a manicured greens!!!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4629329"/>
            <a:ext cx="4392488" cy="2199689"/>
          </a:xfrm>
          <a:prstGeom prst="rect">
            <a:avLst/>
          </a:prstGeom>
        </p:spPr>
      </p:pic>
    </p:spTree>
    <p:extLst>
      <p:ext uri="{BB962C8B-B14F-4D97-AF65-F5344CB8AC3E}">
        <p14:creationId xmlns:p14="http://schemas.microsoft.com/office/powerpoint/2010/main" val="2381271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1840" y="836712"/>
            <a:ext cx="1199496" cy="369332"/>
          </a:xfrm>
          <a:prstGeom prst="rect">
            <a:avLst/>
          </a:prstGeom>
        </p:spPr>
        <p:txBody>
          <a:bodyPr wrap="none">
            <a:spAutoFit/>
          </a:bodyPr>
          <a:lstStyle/>
          <a:p>
            <a:r>
              <a:rPr lang="en-IE" dirty="0"/>
              <a:t>Tug of War</a:t>
            </a:r>
          </a:p>
        </p:txBody>
      </p:sp>
      <p:sp>
        <p:nvSpPr>
          <p:cNvPr id="3" name="Rectangle 2"/>
          <p:cNvSpPr/>
          <p:nvPr/>
        </p:nvSpPr>
        <p:spPr>
          <a:xfrm>
            <a:off x="827584" y="1412777"/>
            <a:ext cx="7920880" cy="923330"/>
          </a:xfrm>
          <a:prstGeom prst="rect">
            <a:avLst/>
          </a:prstGeom>
        </p:spPr>
        <p:txBody>
          <a:bodyPr wrap="square">
            <a:spAutoFit/>
          </a:bodyPr>
          <a:lstStyle/>
          <a:p>
            <a:r>
              <a:rPr lang="en-IE" dirty="0"/>
              <a:t>The tug of war is not native to Ireland but has been in Ireland a long time. Ireland is able to compete in International events, such as Tug of war International Federation World Championship</a:t>
            </a:r>
          </a:p>
        </p:txBody>
      </p:sp>
      <p:sp>
        <p:nvSpPr>
          <p:cNvPr id="4" name="Rectangle 3"/>
          <p:cNvSpPr/>
          <p:nvPr/>
        </p:nvSpPr>
        <p:spPr>
          <a:xfrm>
            <a:off x="827584" y="2636912"/>
            <a:ext cx="8208912" cy="2585323"/>
          </a:xfrm>
          <a:prstGeom prst="rect">
            <a:avLst/>
          </a:prstGeom>
        </p:spPr>
        <p:txBody>
          <a:bodyPr wrap="square">
            <a:spAutoFit/>
          </a:bodyPr>
          <a:lstStyle/>
          <a:p>
            <a:r>
              <a:rPr lang="en-IE" dirty="0"/>
              <a:t>There are approximately 60 clubs joined to the Irish Tug of war association. Tug of War teams usually have 8 pullers, the last puller on the rope is called the anchor. </a:t>
            </a:r>
            <a:endParaRPr lang="en-IE" dirty="0" smtClean="0"/>
          </a:p>
          <a:p>
            <a:endParaRPr lang="en-IE" dirty="0"/>
          </a:p>
          <a:p>
            <a:r>
              <a:rPr lang="en-IE" dirty="0" smtClean="0"/>
              <a:t>Contest </a:t>
            </a:r>
            <a:r>
              <a:rPr lang="en-IE" dirty="0"/>
              <a:t>of 2 teams are the best of 3 pulls. The aim of the game is to pull the opposing team 4 metres to win the pull. </a:t>
            </a:r>
            <a:endParaRPr lang="en-IE" dirty="0" smtClean="0"/>
          </a:p>
          <a:p>
            <a:endParaRPr lang="en-IE" dirty="0"/>
          </a:p>
          <a:p>
            <a:r>
              <a:rPr lang="en-IE" dirty="0" smtClean="0"/>
              <a:t>Ireland </a:t>
            </a:r>
            <a:r>
              <a:rPr lang="en-IE" dirty="0"/>
              <a:t>is considered as 1 of the top countries in International Tug of War having won many medals at both club and country levels down through the years. Tug of War is on the waiting list to be reinstated to the Olympic Games. </a:t>
            </a:r>
          </a:p>
        </p:txBody>
      </p:sp>
    </p:spTree>
    <p:extLst>
      <p:ext uri="{BB962C8B-B14F-4D97-AF65-F5344CB8AC3E}">
        <p14:creationId xmlns:p14="http://schemas.microsoft.com/office/powerpoint/2010/main" val="1211652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836712"/>
            <a:ext cx="7776864" cy="923330"/>
          </a:xfrm>
          <a:prstGeom prst="rect">
            <a:avLst/>
          </a:prstGeom>
        </p:spPr>
        <p:txBody>
          <a:bodyPr wrap="square">
            <a:spAutoFit/>
          </a:bodyPr>
          <a:lstStyle/>
          <a:p>
            <a:r>
              <a:rPr lang="en-IE" dirty="0"/>
              <a:t>The </a:t>
            </a:r>
            <a:r>
              <a:rPr lang="en-IE" dirty="0" err="1"/>
              <a:t>Corofin</a:t>
            </a:r>
            <a:r>
              <a:rPr lang="en-IE" dirty="0"/>
              <a:t> Tug of war teams is one of the best teams in the World. Down through the years </a:t>
            </a:r>
            <a:r>
              <a:rPr lang="en-IE" dirty="0" err="1"/>
              <a:t>Corofin</a:t>
            </a:r>
            <a:r>
              <a:rPr lang="en-IE" dirty="0"/>
              <a:t> have won at Regional, National and International levels.</a:t>
            </a:r>
          </a:p>
        </p:txBody>
      </p:sp>
      <p:pic>
        <p:nvPicPr>
          <p:cNvPr id="5" name="Picture 4" descr="http://itowa.files.wordpress.com/2012/08/burren.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27584" y="1844824"/>
            <a:ext cx="7128792" cy="4058047"/>
          </a:xfrm>
          <a:prstGeom prst="rect">
            <a:avLst/>
          </a:prstGeom>
          <a:noFill/>
          <a:ln>
            <a:noFill/>
          </a:ln>
        </p:spPr>
      </p:pic>
      <p:sp>
        <p:nvSpPr>
          <p:cNvPr id="6" name="Rectangle 5"/>
          <p:cNvSpPr/>
          <p:nvPr/>
        </p:nvSpPr>
        <p:spPr>
          <a:xfrm>
            <a:off x="1979712" y="6165304"/>
            <a:ext cx="2454583" cy="369332"/>
          </a:xfrm>
          <a:prstGeom prst="rect">
            <a:avLst/>
          </a:prstGeom>
        </p:spPr>
        <p:txBody>
          <a:bodyPr wrap="none">
            <a:spAutoFit/>
          </a:bodyPr>
          <a:lstStyle/>
          <a:p>
            <a:r>
              <a:rPr lang="en-IE" dirty="0"/>
              <a:t>“COME ON COROFIN!!!”</a:t>
            </a:r>
          </a:p>
        </p:txBody>
      </p:sp>
    </p:spTree>
    <p:extLst>
      <p:ext uri="{BB962C8B-B14F-4D97-AF65-F5344CB8AC3E}">
        <p14:creationId xmlns:p14="http://schemas.microsoft.com/office/powerpoint/2010/main" val="413531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Vertical)">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239</TotalTime>
  <Words>1088</Words>
  <Application>Microsoft Office PowerPoint</Application>
  <PresentationFormat>On-screen Show (4:3)</PresentationFormat>
  <Paragraphs>67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Sports in Ireland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in Ireland</dc:title>
  <dc:creator>User</dc:creator>
  <cp:lastModifiedBy>User</cp:lastModifiedBy>
  <cp:revision>24</cp:revision>
  <dcterms:created xsi:type="dcterms:W3CDTF">2014-02-18T10:58:02Z</dcterms:created>
  <dcterms:modified xsi:type="dcterms:W3CDTF">2014-02-19T08:17:27Z</dcterms:modified>
</cp:coreProperties>
</file>